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02"/>
  </p:notesMasterIdLst>
  <p:handoutMasterIdLst>
    <p:handoutMasterId r:id="rId103"/>
  </p:handoutMasterIdLst>
  <p:sldIdLst>
    <p:sldId id="532" r:id="rId3"/>
    <p:sldId id="405" r:id="rId4"/>
    <p:sldId id="401" r:id="rId5"/>
    <p:sldId id="334" r:id="rId6"/>
    <p:sldId id="335" r:id="rId7"/>
    <p:sldId id="336" r:id="rId8"/>
    <p:sldId id="433" r:id="rId9"/>
    <p:sldId id="398" r:id="rId10"/>
    <p:sldId id="436" r:id="rId11"/>
    <p:sldId id="346" r:id="rId12"/>
    <p:sldId id="400" r:id="rId13"/>
    <p:sldId id="434" r:id="rId14"/>
    <p:sldId id="338" r:id="rId15"/>
    <p:sldId id="402" r:id="rId16"/>
    <p:sldId id="404" r:id="rId17"/>
    <p:sldId id="533" r:id="rId18"/>
    <p:sldId id="344" r:id="rId19"/>
    <p:sldId id="345" r:id="rId20"/>
    <p:sldId id="535" r:id="rId21"/>
    <p:sldId id="403" r:id="rId22"/>
    <p:sldId id="534" r:id="rId23"/>
    <p:sldId id="348" r:id="rId24"/>
    <p:sldId id="349" r:id="rId25"/>
    <p:sldId id="350" r:id="rId26"/>
    <p:sldId id="406" r:id="rId27"/>
    <p:sldId id="351" r:id="rId28"/>
    <p:sldId id="352" r:id="rId29"/>
    <p:sldId id="437" r:id="rId30"/>
    <p:sldId id="438" r:id="rId31"/>
    <p:sldId id="439" r:id="rId32"/>
    <p:sldId id="441" r:id="rId33"/>
    <p:sldId id="440" r:id="rId34"/>
    <p:sldId id="538" r:id="rId35"/>
    <p:sldId id="442" r:id="rId36"/>
    <p:sldId id="526" r:id="rId37"/>
    <p:sldId id="527" r:id="rId38"/>
    <p:sldId id="443" r:id="rId39"/>
    <p:sldId id="469" r:id="rId40"/>
    <p:sldId id="470" r:id="rId41"/>
    <p:sldId id="471" r:id="rId42"/>
    <p:sldId id="472" r:id="rId43"/>
    <p:sldId id="525" r:id="rId44"/>
    <p:sldId id="529" r:id="rId45"/>
    <p:sldId id="474" r:id="rId46"/>
    <p:sldId id="475" r:id="rId47"/>
    <p:sldId id="477" r:id="rId48"/>
    <p:sldId id="478" r:id="rId49"/>
    <p:sldId id="479" r:id="rId50"/>
    <p:sldId id="480" r:id="rId51"/>
    <p:sldId id="481" r:id="rId52"/>
    <p:sldId id="482" r:id="rId53"/>
    <p:sldId id="528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8" r:id="rId65"/>
    <p:sldId id="540" r:id="rId66"/>
    <p:sldId id="541" r:id="rId67"/>
    <p:sldId id="543" r:id="rId68"/>
    <p:sldId id="500" r:id="rId69"/>
    <p:sldId id="542" r:id="rId70"/>
    <p:sldId id="544" r:id="rId71"/>
    <p:sldId id="501" r:id="rId72"/>
    <p:sldId id="545" r:id="rId73"/>
    <p:sldId id="502" r:id="rId74"/>
    <p:sldId id="503" r:id="rId75"/>
    <p:sldId id="504" r:id="rId76"/>
    <p:sldId id="505" r:id="rId77"/>
    <p:sldId id="493" r:id="rId78"/>
    <p:sldId id="494" r:id="rId79"/>
    <p:sldId id="495" r:id="rId80"/>
    <p:sldId id="496" r:id="rId81"/>
    <p:sldId id="497" r:id="rId82"/>
    <p:sldId id="514" r:id="rId83"/>
    <p:sldId id="516" r:id="rId84"/>
    <p:sldId id="530" r:id="rId85"/>
    <p:sldId id="506" r:id="rId86"/>
    <p:sldId id="507" r:id="rId87"/>
    <p:sldId id="508" r:id="rId88"/>
    <p:sldId id="509" r:id="rId89"/>
    <p:sldId id="510" r:id="rId90"/>
    <p:sldId id="511" r:id="rId91"/>
    <p:sldId id="512" r:id="rId92"/>
    <p:sldId id="513" r:id="rId93"/>
    <p:sldId id="517" r:id="rId94"/>
    <p:sldId id="518" r:id="rId95"/>
    <p:sldId id="519" r:id="rId96"/>
    <p:sldId id="520" r:id="rId97"/>
    <p:sldId id="521" r:id="rId98"/>
    <p:sldId id="522" r:id="rId99"/>
    <p:sldId id="523" r:id="rId100"/>
    <p:sldId id="524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7F00"/>
    <a:srgbClr val="009900"/>
    <a:srgbClr val="35961A"/>
    <a:srgbClr val="CC0000"/>
    <a:srgbClr val="0000FF"/>
    <a:srgbClr val="FDCA09"/>
    <a:srgbClr val="FF3399"/>
    <a:srgbClr val="1F0F00"/>
    <a:srgbClr val="EDD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9" autoAdjust="0"/>
    <p:restoredTop sz="87140" autoAdjust="0"/>
  </p:normalViewPr>
  <p:slideViewPr>
    <p:cSldViewPr>
      <p:cViewPr varScale="1">
        <p:scale>
          <a:sx n="118" d="100"/>
          <a:sy n="118" d="100"/>
        </p:scale>
        <p:origin x="-187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19.3.2018.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19.3.2018.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94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98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99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3/19/2018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5.wdp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9.wdp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1.wdp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microsoft.com/office/2007/relationships/hdphoto" Target="../media/hdphoto13.wdp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9.xml"/><Relationship Id="rId1" Type="http://schemas.openxmlformats.org/officeDocument/2006/relationships/video" Target="file:///C:\Users\Mr.%20Data\Desktop\temp_prezentacije\linic.wmv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WC1TbUdtaE1uWFE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143116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357166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143116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33597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786190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143512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893479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071546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982248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643182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553885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73337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 izvori (zemlja)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39598" y="2891756"/>
            <a:ext cx="7054446" cy="936104"/>
            <a:chOff x="2039598" y="2891756"/>
            <a:chExt cx="7054446" cy="936104"/>
          </a:xfrm>
        </p:grpSpPr>
        <p:sp>
          <p:nvSpPr>
            <p:cNvPr id="31" name="Rectangle 30"/>
            <p:cNvSpPr/>
            <p:nvPr/>
          </p:nvSpPr>
          <p:spPr>
            <a:xfrm>
              <a:off x="2039598" y="2891756"/>
              <a:ext cx="3900553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17337" y="2891756"/>
              <a:ext cx="287670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686" y="3902469"/>
            <a:ext cx="6811794" cy="844350"/>
            <a:chOff x="2080686" y="3902469"/>
            <a:chExt cx="6811794" cy="844350"/>
          </a:xfrm>
        </p:grpSpPr>
        <p:sp>
          <p:nvSpPr>
            <p:cNvPr id="30" name="Rectangle 29"/>
            <p:cNvSpPr/>
            <p:nvPr/>
          </p:nvSpPr>
          <p:spPr>
            <a:xfrm>
              <a:off x="2080686" y="3988880"/>
              <a:ext cx="3859465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6413" y="3902469"/>
              <a:ext cx="2636067" cy="84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4920" y="4813321"/>
            <a:ext cx="6804932" cy="1128703"/>
            <a:chOff x="2174920" y="4813321"/>
            <a:chExt cx="6804932" cy="1128703"/>
          </a:xfrm>
        </p:grpSpPr>
        <p:sp>
          <p:nvSpPr>
            <p:cNvPr id="26" name="Rectangle 25"/>
            <p:cNvSpPr/>
            <p:nvPr/>
          </p:nvSpPr>
          <p:spPr>
            <a:xfrm>
              <a:off x="2174920" y="4855647"/>
              <a:ext cx="3825109" cy="1011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0693" y="4813321"/>
              <a:ext cx="2819159" cy="1128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1720" y="6005924"/>
            <a:ext cx="6877966" cy="792088"/>
            <a:chOff x="2051720" y="6005924"/>
            <a:chExt cx="6877966" cy="792088"/>
          </a:xfrm>
        </p:grpSpPr>
        <p:sp>
          <p:nvSpPr>
            <p:cNvPr id="2" name="Rectangle 1"/>
            <p:cNvSpPr/>
            <p:nvPr/>
          </p:nvSpPr>
          <p:spPr>
            <a:xfrm>
              <a:off x="2051720" y="6005924"/>
              <a:ext cx="394830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337" y="6005924"/>
              <a:ext cx="271234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damSmit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7519558" y="4442145"/>
            <a:ext cx="1583765" cy="236368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7761E-6 L -4.16667E-6 -0.623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64" y="3571876"/>
            <a:ext cx="2395550" cy="3066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da odaberu 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supermarket_na_ku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000372"/>
            <a:ext cx="5943600" cy="3343275"/>
          </a:xfrm>
          <a:prstGeom prst="rect">
            <a:avLst/>
          </a:prstGeom>
          <a:effectLst/>
        </p:spPr>
      </p:pic>
      <p:pic>
        <p:nvPicPr>
          <p:cNvPr id="1030" name="Picture 6" descr="D:\BackUp_skola\PiG\slike\resized\trgovina_kuba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43306" y="214290"/>
            <a:ext cx="5287948" cy="3965961"/>
          </a:xfrm>
          <a:prstGeom prst="rect">
            <a:avLst/>
          </a:prstGeom>
          <a:noFill/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720" y="3071810"/>
            <a:ext cx="5287948" cy="3459888"/>
          </a:xfrm>
          <a:prstGeom prst="rect">
            <a:avLst/>
          </a:prstGeom>
          <a:noFill/>
          <a:effectLst/>
        </p:spPr>
      </p:pic>
      <p:pic>
        <p:nvPicPr>
          <p:cNvPr id="1031" name="Picture 7" descr="D:\BackUp_skola\PiG\slike\trgovina_kuba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14290"/>
            <a:ext cx="4857784" cy="629712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11" name="Right Arrow 10"/>
          <p:cNvSpPr/>
          <p:nvPr/>
        </p:nvSpPr>
        <p:spPr>
          <a:xfrm flipH="1">
            <a:off x="5357818" y="928670"/>
            <a:ext cx="178595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7215206" y="785794"/>
            <a:ext cx="1000132" cy="13573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9" name="Picture 7" descr="D:\BackUp_skola\PiG\slike\trgovina_kuba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966" t="5788" r="34710" b="78535"/>
          <a:stretch/>
        </p:blipFill>
        <p:spPr bwMode="auto">
          <a:xfrm>
            <a:off x="4211960" y="1993704"/>
            <a:ext cx="3168352" cy="351398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 rot="21399640">
            <a:off x="2840226" y="693241"/>
            <a:ext cx="575306" cy="5547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 rot="10800000" flipH="1">
            <a:off x="3275856" y="2607690"/>
            <a:ext cx="106587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7" name="Picture 6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4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  <p:pic>
        <p:nvPicPr>
          <p:cNvPr id="4" name="Picture 3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42852"/>
            <a:ext cx="6453193" cy="363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714620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714620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714620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714620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285728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415577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727431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689375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469297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ular Callout 54"/>
          <p:cNvSpPr/>
          <p:nvPr/>
        </p:nvSpPr>
        <p:spPr>
          <a:xfrm>
            <a:off x="142844" y="3000372"/>
            <a:ext cx="5000660" cy="2500330"/>
          </a:xfrm>
          <a:prstGeom prst="wedgeRoundRectCallout">
            <a:avLst>
              <a:gd name="adj1" fmla="val -25466"/>
              <a:gd name="adj2" fmla="val -7712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proizvodnja </a:t>
            </a:r>
            <a:r>
              <a:rPr lang="hr-HR" sz="2000" b="1" dirty="0" smtClean="0">
                <a:solidFill>
                  <a:srgbClr val="FF0000"/>
                </a:solidFill>
              </a:rPr>
              <a:t>za vlastite potrebe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prisutna u prošlosti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jak utjecaj tradicije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</a:t>
            </a:r>
            <a:r>
              <a:rPr lang="hr-HR" sz="2000" b="1" dirty="0" smtClean="0">
                <a:solidFill>
                  <a:srgbClr val="FF0000"/>
                </a:solidFill>
              </a:rPr>
              <a:t>industrijski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nerazvijenim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dijelovima svijeta gdje nema nacionalnog gospodarstva </a:t>
            </a:r>
            <a:r>
              <a:rPr lang="hr-HR" sz="2000" i="1" dirty="0" smtClean="0">
                <a:solidFill>
                  <a:schemeClr val="bg1"/>
                </a:solidFill>
              </a:rPr>
              <a:t>(Bangladeš, Etiopija, Somalija)</a:t>
            </a:r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27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14942" y="3051660"/>
            <a:ext cx="3714776" cy="2377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ounded Rectangular Callout 30"/>
          <p:cNvSpPr/>
          <p:nvPr/>
        </p:nvSpPr>
        <p:spPr>
          <a:xfrm>
            <a:off x="4143372" y="3000372"/>
            <a:ext cx="4857784" cy="2500330"/>
          </a:xfrm>
          <a:prstGeom prst="wedgeRoundRectCallout">
            <a:avLst>
              <a:gd name="adj1" fmla="val -50302"/>
              <a:gd name="adj2" fmla="val -74054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što, kako i za koga će se proizvoditi </a:t>
            </a:r>
            <a:r>
              <a:rPr lang="hr-HR" sz="2000" b="1" dirty="0" smtClean="0">
                <a:solidFill>
                  <a:srgbClr val="FF0000"/>
                </a:solidFill>
              </a:rPr>
              <a:t>odlučuje država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plan donosi država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Petoljetke u SSSR-u)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nekim područjima gospodarstva dominaciju može imati </a:t>
            </a:r>
            <a:r>
              <a:rPr lang="hr-HR" sz="2000" b="1" dirty="0" smtClean="0">
                <a:solidFill>
                  <a:schemeClr val="bg1"/>
                </a:solidFill>
              </a:rPr>
              <a:t>tržište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u Kini proizvodnja tehnologije)</a:t>
            </a:r>
            <a:endParaRPr lang="hr-HR" sz="2000" b="1" i="1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pansko_gospodarstvo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1643042" y="3000372"/>
            <a:ext cx="2380936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ounded Rectangular Callout 33"/>
          <p:cNvSpPr/>
          <p:nvPr/>
        </p:nvSpPr>
        <p:spPr>
          <a:xfrm>
            <a:off x="142844" y="3000372"/>
            <a:ext cx="4857784" cy="2500330"/>
          </a:xfrm>
          <a:prstGeom prst="wedgeRoundRectCallout">
            <a:avLst>
              <a:gd name="adj1" fmla="val 50007"/>
              <a:gd name="adj2" fmla="val -735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dominira </a:t>
            </a:r>
            <a:r>
              <a:rPr lang="hr-HR" sz="2000" b="1" dirty="0" smtClean="0">
                <a:solidFill>
                  <a:srgbClr val="FF0000"/>
                </a:solidFill>
              </a:rPr>
              <a:t>načelo slobodnog tržišta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cijena se formira na temelju </a:t>
            </a:r>
            <a:r>
              <a:rPr lang="pt-BR" sz="2000" b="1" dirty="0" smtClean="0">
                <a:solidFill>
                  <a:srgbClr val="FF0000"/>
                </a:solidFill>
              </a:rPr>
              <a:t>ponude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bg1"/>
                </a:solidFill>
              </a:rPr>
              <a:t>i </a:t>
            </a:r>
            <a:r>
              <a:rPr lang="pt-BR" sz="2000" b="1" dirty="0" smtClean="0">
                <a:solidFill>
                  <a:srgbClr val="FF0000"/>
                </a:solidFill>
              </a:rPr>
              <a:t>potražnje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u="sng" dirty="0" smtClean="0">
                <a:solidFill>
                  <a:schemeClr val="bg1"/>
                </a:solidFill>
              </a:rPr>
              <a:t>mala ili gotovo nikakva uloga države</a:t>
            </a:r>
            <a:endParaRPr lang="hr-HR" sz="2000" u="sng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pojedinci i privatna poduzeća donose odluke o proizvodnji roba koje im donose najveće profite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plansko_gospodarstvo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214942" y="3000372"/>
            <a:ext cx="3756757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ounded Rectangular Callout 37"/>
          <p:cNvSpPr/>
          <p:nvPr/>
        </p:nvSpPr>
        <p:spPr>
          <a:xfrm>
            <a:off x="4357686" y="2928934"/>
            <a:ext cx="4643470" cy="2500330"/>
          </a:xfrm>
          <a:prstGeom prst="wedgeRoundRectCallout">
            <a:avLst>
              <a:gd name="adj1" fmla="val 26973"/>
              <a:gd name="adj2" fmla="val -7694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odluke se donose dijelom preko </a:t>
            </a:r>
            <a:r>
              <a:rPr lang="hr-HR" sz="2000" b="1" dirty="0" smtClean="0">
                <a:solidFill>
                  <a:srgbClr val="FF0000"/>
                </a:solidFill>
              </a:rPr>
              <a:t>tržišta</a:t>
            </a:r>
            <a:r>
              <a:rPr lang="hr-HR" sz="2000" dirty="0" smtClean="0">
                <a:solidFill>
                  <a:schemeClr val="bg1"/>
                </a:solidFill>
              </a:rPr>
              <a:t>, dijelom </a:t>
            </a:r>
            <a:r>
              <a:rPr lang="hr-HR" sz="2000" b="1" dirty="0" smtClean="0">
                <a:solidFill>
                  <a:srgbClr val="FF0000"/>
                </a:solidFill>
              </a:rPr>
              <a:t>državnom regulacijom </a:t>
            </a:r>
            <a:r>
              <a:rPr lang="hr-HR" sz="2000" dirty="0" smtClean="0">
                <a:solidFill>
                  <a:schemeClr val="bg1"/>
                </a:solidFill>
              </a:rPr>
              <a:t>i dijelom se zasnivaju na </a:t>
            </a:r>
            <a:r>
              <a:rPr lang="hr-HR" sz="2000" b="1" dirty="0" smtClean="0">
                <a:solidFill>
                  <a:srgbClr val="FF0000"/>
                </a:solidFill>
              </a:rPr>
              <a:t>običajima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većina današnjih gospodarstava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država ispravlja neuspjeh tržišta </a:t>
            </a:r>
            <a:r>
              <a:rPr lang="hr-HR" sz="2000" dirty="0" smtClean="0">
                <a:solidFill>
                  <a:schemeClr val="bg1"/>
                </a:solidFill>
              </a:rPr>
              <a:t>i brine se o makroekonomskoj stabilnosti</a:t>
            </a: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mjesano_gospodarstv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71406" y="3000372"/>
            <a:ext cx="4214842" cy="2502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5" grpId="0" build="allAtOnce" animBg="1"/>
      <p:bldP spid="55" grpId="1" build="allAtOnce" animBg="1"/>
      <p:bldP spid="31" grpId="0" build="allAtOnce" animBg="1"/>
      <p:bldP spid="31" grpId="1" build="allAtOnce" animBg="1"/>
      <p:bldP spid="34" grpId="0" build="allAtOnce" animBg="1"/>
      <p:bldP spid="34" grpId="1" build="allAtOnce" animBg="1"/>
      <p:bldP spid="38" grpId="0" build="allAtOnce" animBg="1"/>
      <p:bldP spid="38" grpId="1" build="allAtOnce" animBg="1"/>
      <p:bldP spid="50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592933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7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7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7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7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7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143504" y="2357430"/>
            <a:ext cx="2500330" cy="1000132"/>
          </a:xfrm>
          <a:prstGeom prst="wedgeRoundRectCallout">
            <a:avLst>
              <a:gd name="adj1" fmla="val -29897"/>
              <a:gd name="adj2" fmla="val 9181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ono što je </a:t>
            </a:r>
            <a:r>
              <a:rPr lang="hr-HR" b="1" dirty="0" smtClean="0">
                <a:solidFill>
                  <a:srgbClr val="C00000"/>
                </a:solidFill>
              </a:rPr>
              <a:t>traženo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bit će </a:t>
            </a:r>
            <a:r>
              <a:rPr lang="hr-HR" b="1" dirty="0" smtClean="0">
                <a:solidFill>
                  <a:srgbClr val="C00000"/>
                </a:solidFill>
              </a:rPr>
              <a:t>prodano</a:t>
            </a:r>
            <a:r>
              <a:rPr lang="hr-HR" dirty="0" smtClean="0">
                <a:solidFill>
                  <a:schemeClr val="bg1"/>
                </a:solidFill>
              </a:rPr>
              <a:t>, a ono što </a:t>
            </a:r>
            <a:r>
              <a:rPr lang="hr-HR" b="1" dirty="0" smtClean="0">
                <a:solidFill>
                  <a:srgbClr val="C00000"/>
                </a:solidFill>
              </a:rPr>
              <a:t>nije</a:t>
            </a:r>
            <a:r>
              <a:rPr lang="hr-HR" dirty="0" smtClean="0">
                <a:solidFill>
                  <a:schemeClr val="bg1"/>
                </a:solidFill>
              </a:rPr>
              <a:t>, ostat će </a:t>
            </a:r>
            <a:r>
              <a:rPr lang="hr-HR" b="1" dirty="0" smtClean="0">
                <a:solidFill>
                  <a:srgbClr val="C00000"/>
                </a:solidFill>
              </a:rPr>
              <a:t>neprodano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143636" y="3500438"/>
            <a:ext cx="2857520" cy="1428760"/>
          </a:xfrm>
          <a:prstGeom prst="wedgeRoundRectCallout">
            <a:avLst>
              <a:gd name="adj1" fmla="val -62593"/>
              <a:gd name="adj2" fmla="val 1157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b="1" dirty="0" smtClean="0">
                <a:solidFill>
                  <a:srgbClr val="C00000"/>
                </a:solidFill>
              </a:rPr>
              <a:t>raspodjela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ukupno ostvarenog </a:t>
            </a:r>
            <a:r>
              <a:rPr lang="hr-HR" b="1" dirty="0" smtClean="0">
                <a:solidFill>
                  <a:srgbClr val="C00000"/>
                </a:solidFill>
              </a:rPr>
              <a:t>profita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i="1" dirty="0" smtClean="0">
                <a:solidFill>
                  <a:schemeClr val="bg1"/>
                </a:solidFill>
              </a:rPr>
              <a:t>(npr. ako poduzetnik ostvari veću zaradu, povisit će plaću radnicima)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511868" y="3429000"/>
            <a:ext cx="3060000" cy="1571636"/>
          </a:xfrm>
          <a:prstGeom prst="wedgeRoundRectCallout">
            <a:avLst>
              <a:gd name="adj1" fmla="val 62396"/>
              <a:gd name="adj2" fmla="val 45701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razmještanje resursa i proizvoda </a:t>
            </a:r>
            <a:r>
              <a:rPr lang="hr-HR" b="1" dirty="0" smtClean="0">
                <a:solidFill>
                  <a:srgbClr val="C00000"/>
                </a:solidFill>
              </a:rPr>
              <a:t>tamo gdje su najpotrebniji </a:t>
            </a:r>
            <a:r>
              <a:rPr lang="hr-HR" i="1" dirty="0" smtClean="0">
                <a:solidFill>
                  <a:schemeClr val="bg1"/>
                </a:solidFill>
              </a:rPr>
              <a:t>(npr. sportski rekviziti za vrijeme sportskih događanja, sladoled ljeti…)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143636" y="5000636"/>
            <a:ext cx="2857520" cy="1643074"/>
          </a:xfrm>
          <a:prstGeom prst="wedgeRoundRectCallout">
            <a:avLst>
              <a:gd name="adj1" fmla="val -61558"/>
              <a:gd name="adj2" fmla="val -13067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poduzetnik može </a:t>
            </a:r>
            <a:r>
              <a:rPr lang="hr-HR" b="1" dirty="0" smtClean="0">
                <a:solidFill>
                  <a:srgbClr val="C00000"/>
                </a:solidFill>
              </a:rPr>
              <a:t>koristiti informacije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b="1" dirty="0" smtClean="0">
                <a:solidFill>
                  <a:srgbClr val="C00000"/>
                </a:solidFill>
              </a:rPr>
              <a:t>koje mu tržište nudi </a:t>
            </a:r>
            <a:r>
              <a:rPr lang="hr-HR" dirty="0" smtClean="0">
                <a:solidFill>
                  <a:schemeClr val="bg1"/>
                </a:solidFill>
              </a:rPr>
              <a:t>kako bi mogao procijeniti </a:t>
            </a:r>
            <a:r>
              <a:rPr lang="hr-HR" b="1" dirty="0" smtClean="0">
                <a:solidFill>
                  <a:srgbClr val="C00000"/>
                </a:solidFill>
              </a:rPr>
              <a:t>što proizvoditi i koje promjene uvesti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11868" y="5072074"/>
            <a:ext cx="3060000" cy="1643074"/>
          </a:xfrm>
          <a:prstGeom prst="wedgeRoundRectCallout">
            <a:avLst>
              <a:gd name="adj1" fmla="val 66386"/>
              <a:gd name="adj2" fmla="val 23879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unosi se </a:t>
            </a:r>
            <a:r>
              <a:rPr lang="hr-HR" b="1" dirty="0" smtClean="0">
                <a:solidFill>
                  <a:srgbClr val="C00000"/>
                </a:solidFill>
              </a:rPr>
              <a:t>racionalnost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 gospodarske djelatnosti te se poduzetnici konkurencijom prisiljavaju na </a:t>
            </a:r>
            <a:r>
              <a:rPr lang="hr-HR" b="1" dirty="0" smtClean="0">
                <a:solidFill>
                  <a:srgbClr val="C00000"/>
                </a:solidFill>
              </a:rPr>
              <a:t>stalnu brigu o razvoju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  <p:pic>
        <p:nvPicPr>
          <p:cNvPr id="34" name="Picture 33" descr="alokacijska_uloga_trzista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4414" y="359399"/>
            <a:ext cx="7143800" cy="306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build="allAtOnce" animBg="1"/>
      <p:bldP spid="3" grpId="0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446" t="23958" r="4248" b="13541"/>
          <a:stretch>
            <a:fillRect/>
          </a:stretch>
        </p:blipFill>
        <p:spPr bwMode="auto">
          <a:xfrm>
            <a:off x="428596" y="3071810"/>
            <a:ext cx="821537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počnu koristiti drugi – npr. prelazak sa struje na drva za ogrijev)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94" y="142852"/>
            <a:ext cx="9000000" cy="1937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ponu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38" y="2071678"/>
            <a:ext cx="6242896" cy="4633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374" y="857232"/>
            <a:ext cx="9286844" cy="592935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5984" y="87006"/>
            <a:ext cx="6715172" cy="20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357422" y="1214422"/>
            <a:ext cx="6643734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422" y="1802110"/>
            <a:ext cx="6643734" cy="28575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422" y="642918"/>
            <a:ext cx="6643734" cy="285752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lvl="1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1179576" lvl="2" indent="-4572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1179576" lvl="2" indent="-4572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POSLJEDICE</a:t>
            </a:r>
            <a:endParaRPr lang="hr-H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4000504"/>
            <a:ext cx="4071966" cy="2357454"/>
          </a:xfrm>
          <a:prstGeom prst="wedgeRoundRectCallout">
            <a:avLst>
              <a:gd name="adj1" fmla="val 36531"/>
              <a:gd name="adj2" fmla="val -77688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929190" y="928670"/>
            <a:ext cx="4071966" cy="2500330"/>
          </a:xfrm>
          <a:prstGeom prst="wedgeRoundRectCallout">
            <a:avLst>
              <a:gd name="adj1" fmla="val -58626"/>
              <a:gd name="adj2" fmla="val -1631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86248" y="3786190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3636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43636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omogućivanje svim ljudima </a:t>
            </a:r>
            <a:r>
              <a:rPr lang="hr-HR" sz="2200" u="sng" dirty="0" smtClean="0">
                <a:latin typeface="+mj-lt"/>
                <a:cs typeface="Arial" pitchFamily="34" charset="0"/>
              </a:rPr>
              <a:t>podmirivanje osnovnih potreba i pravo na rad</a:t>
            </a:r>
            <a:endParaRPr lang="hr-HR" sz="2200" u="sng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65347" y="-432063"/>
            <a:ext cx="500066" cy="317251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OGRANIČENOST DOBARA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429816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bankarski (depozitni) novac i </a:t>
            </a:r>
            <a:r>
              <a:rPr lang="hr-HR" sz="2400" u="sng" dirty="0" smtClean="0">
                <a:latin typeface="+mn-lt"/>
              </a:rPr>
              <a:t>robni novac (trampa)</a:t>
            </a:r>
            <a:endParaRPr lang="hr-HR" sz="1600" u="sng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indent="-28800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763688" y="2571744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893339" y="404664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84168" y="25635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64" cy="5715040"/>
          </a:xfrm>
        </p:spPr>
        <p:txBody>
          <a:bodyPr>
            <a:noAutofit/>
          </a:bodyPr>
          <a:lstStyle/>
          <a:p>
            <a:pPr indent="-28800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(imovina ili novac) 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4572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800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4572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800" i="1" dirty="0" smtClean="0">
                <a:latin typeface="+mn-lt"/>
              </a:rPr>
              <a:t>autorska prava, znanje, inovacije, patenti</a:t>
            </a:r>
          </a:p>
          <a:p>
            <a:pPr marL="547200" lvl="1" indent="-28800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vrijednosnih papira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214686"/>
            <a:ext cx="3714776" cy="21431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214686"/>
            <a:ext cx="4000528" cy="21431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0298" y="2000240"/>
            <a:ext cx="4357718" cy="5715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786454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lvl="0" indent="-41148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0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 cijena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 raspodjela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142984"/>
            <a:ext cx="9286908" cy="5643578"/>
          </a:xfrm>
        </p:spPr>
        <p:txBody>
          <a:bodyPr>
            <a:normAutofit/>
          </a:bodyPr>
          <a:lstStyle/>
          <a:p>
            <a:pPr marL="774038" indent="-51435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578900" lvl="3" indent="-51435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578900" lvl="3" indent="-51435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MONTEARNA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578900" lvl="3" indent="-51435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578900" lvl="3" indent="-51435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578900" lvl="3" indent="-51435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  <a:endParaRPr lang="hr-HR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novčani plan prihoda i rashoda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000" dirty="0" smtClean="0">
                <a:latin typeface="+mn-lt"/>
              </a:rPr>
              <a:t>ako su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0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000" dirty="0" smtClean="0">
                <a:latin typeface="+mn-lt"/>
              </a:rPr>
              <a:t>ako  su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manja </a:t>
            </a:r>
            <a:r>
              <a:rPr lang="hr-HR" sz="2000" dirty="0" smtClean="0">
                <a:latin typeface="+mn-lt"/>
              </a:rPr>
              <a:t>od prihoda</a:t>
            </a:r>
            <a:endParaRPr lang="hr-HR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071538" y="2285992"/>
            <a:ext cx="4643470" cy="1928826"/>
          </a:xfrm>
          <a:prstGeom prst="wedgeRoundRectCallout">
            <a:avLst>
              <a:gd name="adj1" fmla="val 36531"/>
              <a:gd name="adj2" fmla="val -7768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- državna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potrošnja</a:t>
            </a:r>
            <a:r>
              <a:rPr lang="hr-HR" dirty="0" smtClean="0">
                <a:solidFill>
                  <a:schemeClr val="bg1"/>
                </a:solidFill>
              </a:rPr>
              <a:t> (kako će se državna sredstva utrošiti)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pomoći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85852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7290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-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i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7158" y="1000107"/>
            <a:ext cx="8501122" cy="47818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rmAutofit lnSpcReduction="10000"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osobni porezi </a:t>
            </a:r>
            <a:r>
              <a:rPr lang="hr-HR" sz="2400" i="1" dirty="0" smtClean="0">
                <a:latin typeface="+mn-lt"/>
              </a:rPr>
              <a:t>(nasljeđe, imovina, dohodak) </a:t>
            </a:r>
            <a:r>
              <a:rPr lang="hr-HR" sz="2400" dirty="0" smtClean="0">
                <a:latin typeface="+mn-lt"/>
              </a:rPr>
              <a:t>i porezi koje plaćaju trgovačka društva na ostvarenu dobit</a:t>
            </a:r>
            <a:endParaRPr lang="hr-HR" sz="24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1296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REGRESIVNO)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plaćanje fiksnog iznosa za porez po nekim unaprijed određenom kriteriju</a:t>
            </a:r>
          </a:p>
          <a:p>
            <a:pPr marL="1296000" lvl="4" indent="-288000">
              <a:spcBef>
                <a:spcPts val="6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PROPORCIONALNO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Calibri"/>
              </a:rPr>
              <a:t>jednaka stopa za sve (viši dio dohotka se uzima siromašnima)</a:t>
            </a:r>
          </a:p>
          <a:p>
            <a:pPr marL="1296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PROGRESIVNO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572164"/>
          </a:xfrm>
        </p:spPr>
        <p:txBody>
          <a:bodyPr>
            <a:norm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u razdoblju opadanja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u razdoblju rasta cijena i inflacije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smtClean="0">
                <a:latin typeface="+mn-lt"/>
              </a:rPr>
              <a:t>država utječe na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smtClean="0">
                <a:latin typeface="+mn-lt"/>
              </a:rPr>
              <a:t>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POREZI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MANJI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VEĆI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DRŽAVNA POTROŠNJA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ZAPOSLENOST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INFLACIJA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PONUDA NOVCA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VEĆA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PONUDA KREDITA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višak potrošnje – brža potrošnja od rasta outputa (BDP-a)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gradFill flip="none" rotWithShape="1">
            <a:gsLst>
              <a:gs pos="0">
                <a:srgbClr val="35961A">
                  <a:shade val="30000"/>
                  <a:satMod val="115000"/>
                </a:srgbClr>
              </a:gs>
              <a:gs pos="50000">
                <a:srgbClr val="35961A">
                  <a:shade val="67500"/>
                  <a:satMod val="115000"/>
                </a:srgbClr>
              </a:gs>
              <a:gs pos="100000">
                <a:srgbClr val="35961A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politike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povećanje 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povećanje 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(profit)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NOMINALNA – iznos na koji dionica glasi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BURZOVNA 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571868" y="2857496"/>
            <a:ext cx="5000628" cy="1785950"/>
          </a:xfrm>
          <a:prstGeom prst="wedgeRoundRectCallout">
            <a:avLst>
              <a:gd name="adj1" fmla="val -36610"/>
              <a:gd name="adj2" fmla="val -6988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DIVIDENDA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dio profita </a:t>
            </a:r>
            <a:r>
              <a:rPr lang="hr-HR" sz="2000" dirty="0" smtClean="0">
                <a:solidFill>
                  <a:schemeClr val="bg1"/>
                </a:solidFill>
              </a:rPr>
              <a:t>dioničkog društva koji ostaje nakon odbitka akumulacije i pričuve, te isplate članova upravnog i nadzornog odbora, a dijeli se dioničarima tako da </a:t>
            </a:r>
            <a:r>
              <a:rPr lang="hr-HR" sz="2000" b="1" dirty="0" smtClean="0">
                <a:solidFill>
                  <a:schemeClr val="bg1"/>
                </a:solidFill>
              </a:rPr>
              <a:t>svakoj dionici pripada razmjeran dio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</a:t>
            </a:r>
            <a:r>
              <a:rPr lang="hr-HR" sz="2000" i="1" dirty="0" smtClean="0">
                <a:latin typeface="+mj-lt"/>
              </a:rPr>
              <a:t>(na njih se ne plaća porez)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36091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36091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potvrda o</a:t>
                      </a:r>
                      <a:endParaRPr lang="hr-HR" sz="2000" b="1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dirty="0" smtClean="0"/>
                        <a:t>vlasništvu</a:t>
                      </a:r>
                      <a:endParaRPr lang="hr-HR" sz="2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dugu</a:t>
                      </a:r>
                      <a:endParaRPr lang="hr-HR" sz="2000" dirty="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dobit u obliku</a:t>
                      </a:r>
                      <a:endParaRPr lang="hr-HR" sz="2000" b="1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dividende</a:t>
                      </a:r>
                      <a:endParaRPr lang="hr-HR" sz="2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kamate</a:t>
                      </a:r>
                      <a:endParaRPr lang="hr-HR" sz="2000" dirty="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rizik ulaganja</a:t>
                      </a:r>
                      <a:endParaRPr lang="hr-HR" sz="2000" b="1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veći</a:t>
                      </a:r>
                      <a:endParaRPr lang="hr-HR" sz="2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manji</a:t>
                      </a:r>
                      <a:endParaRPr lang="hr-HR" sz="2000" dirty="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rok</a:t>
                      </a:r>
                      <a:r>
                        <a:rPr lang="hr-HR" sz="2000" b="1" baseline="0" dirty="0" smtClean="0"/>
                        <a:t> trajanja</a:t>
                      </a:r>
                      <a:endParaRPr lang="hr-HR" sz="2000" b="1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neograničen</a:t>
                      </a:r>
                      <a:endParaRPr lang="hr-HR" sz="2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ograničen</a:t>
                      </a:r>
                      <a:endParaRPr lang="hr-HR" sz="2000" dirty="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/>
                        <a:t>isplata</a:t>
                      </a:r>
                      <a:r>
                        <a:rPr lang="hr-HR" sz="2000" b="1" baseline="0" dirty="0" smtClean="0"/>
                        <a:t> u slučaju bankrota</a:t>
                      </a:r>
                      <a:endParaRPr lang="hr-HR" sz="2000" b="1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posljednji</a:t>
                      </a:r>
                      <a:endParaRPr lang="hr-HR" sz="2000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1004888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kraja)</a:t>
            </a:r>
          </a:p>
          <a:p>
            <a:pPr marL="1004888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10294</TotalTime>
  <Words>5339</Words>
  <Application>Microsoft Office PowerPoint</Application>
  <PresentationFormat>On-screen Show (4:3)</PresentationFormat>
  <Paragraphs>953</Paragraphs>
  <Slides>99</Slides>
  <Notes>5</Notes>
  <HiddenSlides>69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marketing_tema</vt:lpstr>
      <vt:lpstr>1_marketing_tema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OGRANIČENOST DOBARA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MJEŠOVITO GOSPODARSTVO</vt:lpstr>
      <vt:lpstr>PowerPoint Presentation</vt:lpstr>
      <vt:lpstr>PowerPoint Presentation</vt:lpstr>
      <vt:lpstr>POJMOVI</vt:lpstr>
      <vt:lpstr>TRŽIŠTE</vt:lpstr>
      <vt:lpstr>TRŽIŠTE</vt:lpstr>
      <vt:lpstr>TRŽIŠTE</vt:lpstr>
      <vt:lpstr>PowerPoint Presentation</vt:lpstr>
      <vt:lpstr>PowerPoint Presentation</vt:lpstr>
      <vt:lpstr>POTRAŽNJA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NOVAC I KAPITAL</vt:lpstr>
      <vt:lpstr>EKONOMSKI CILJEVI</vt:lpstr>
      <vt:lpstr>EKONOMSKA POLITIKA</vt:lpstr>
      <vt:lpstr>FISKALNA EKONOMSKA POLITIKA</vt:lpstr>
      <vt:lpstr>PowerPoint Presentation</vt:lpstr>
      <vt:lpstr>OPOREZIVANJE</vt:lpstr>
      <vt:lpstr>MONETARNA EKONOMSKA POLITIKA</vt:lpstr>
      <vt:lpstr>MONETARNA EKONOMSKA POLITIKA</vt:lpstr>
      <vt:lpstr>PowerPoint Presentation</vt:lpstr>
      <vt:lpstr>PowerPoint Presentation</vt:lpstr>
      <vt:lpstr>DIONICE I OBVEZNICE – VRIJEDNOSNI PAPIRI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1291</cp:revision>
  <dcterms:created xsi:type="dcterms:W3CDTF">2012-10-26T08:37:40Z</dcterms:created>
  <dcterms:modified xsi:type="dcterms:W3CDTF">2018-03-19T22:48:31Z</dcterms:modified>
</cp:coreProperties>
</file>